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01" r:id="rId2"/>
    <p:sldId id="525" r:id="rId3"/>
    <p:sldId id="533" r:id="rId4"/>
    <p:sldId id="535" r:id="rId5"/>
    <p:sldId id="536" r:id="rId6"/>
    <p:sldId id="537" r:id="rId7"/>
    <p:sldId id="538" r:id="rId8"/>
    <p:sldId id="534" r:id="rId9"/>
    <p:sldId id="539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3CA0"/>
    <a:srgbClr val="141428"/>
    <a:srgbClr val="280028"/>
    <a:srgbClr val="99FFCB"/>
    <a:srgbClr val="006632"/>
    <a:srgbClr val="FF99CB"/>
    <a:srgbClr val="A5C3FF"/>
    <a:srgbClr val="660032"/>
    <a:srgbClr val="8CB4F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5807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Spanisch-Amerikanischer Krieg</a:t>
            </a:r>
            <a:br>
              <a:rPr lang="de-DE" dirty="0" smtClean="0"/>
            </a:br>
            <a:r>
              <a:rPr lang="de-DE" dirty="0" smtClean="0"/>
              <a:t>(1898)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23. / 25. Apr. 1898 –  12. Aug. 1898</a:t>
            </a:r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Kuba, Puerto Rico &amp; Philippinen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Spanische Kriegserklärung / US-Kriegserklärung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Unterzeichnung des Friedensprotokolls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3658" y="1085850"/>
            <a:ext cx="2822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Beteiligten: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803746" y="2078737"/>
            <a:ext cx="28957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smtClean="0">
                <a:solidFill>
                  <a:srgbClr val="143C78"/>
                </a:solidFill>
              </a:rPr>
              <a:t>Vereinigte Staaten von Amerika</a:t>
            </a:r>
            <a:endParaRPr lang="de-DE" sz="1500" dirty="0">
              <a:solidFill>
                <a:srgbClr val="143C78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1065038" y="1546959"/>
            <a:ext cx="3418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Vereinigte Staaten von Amerika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2504541" y="3689578"/>
            <a:ext cx="30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Konföderierte Staaten von Amerika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46" y="1505505"/>
            <a:ext cx="1173590" cy="573232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46" y="5117552"/>
            <a:ext cx="1173590" cy="726093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6977336" y="5117552"/>
            <a:ext cx="143399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500" dirty="0" smtClean="0">
                <a:solidFill>
                  <a:srgbClr val="143C78"/>
                </a:solidFill>
              </a:rPr>
              <a:t>Spanien</a:t>
            </a:r>
          </a:p>
        </p:txBody>
      </p:sp>
      <p:pic>
        <p:nvPicPr>
          <p:cNvPr id="38" name="Bild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410" y="2493547"/>
            <a:ext cx="1173590" cy="544571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6192410" y="3038118"/>
            <a:ext cx="27483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smtClean="0">
                <a:solidFill>
                  <a:srgbClr val="143C78"/>
                </a:solidFill>
              </a:rPr>
              <a:t>Kubanische Aufständische</a:t>
            </a:r>
            <a:endParaRPr lang="de-DE" sz="1500" dirty="0">
              <a:solidFill>
                <a:srgbClr val="143C78"/>
              </a:solidFill>
            </a:endParaRPr>
          </a:p>
        </p:txBody>
      </p:sp>
      <p:pic>
        <p:nvPicPr>
          <p:cNvPr id="40" name="Bild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410" y="3379146"/>
            <a:ext cx="1173591" cy="626256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6192410" y="4005402"/>
            <a:ext cx="2507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smtClean="0">
                <a:solidFill>
                  <a:srgbClr val="143C78"/>
                </a:solidFill>
              </a:rPr>
              <a:t>Philippinische Aufständische (</a:t>
            </a:r>
            <a:r>
              <a:rPr lang="de-DE" sz="1500" dirty="0" err="1" smtClean="0">
                <a:solidFill>
                  <a:srgbClr val="143C78"/>
                </a:solidFill>
              </a:rPr>
              <a:t>Katipunan</a:t>
            </a:r>
            <a:r>
              <a:rPr lang="de-DE" sz="1500" dirty="0" smtClean="0">
                <a:solidFill>
                  <a:srgbClr val="143C78"/>
                </a:solidFill>
              </a:rPr>
              <a:t>)</a:t>
            </a:r>
            <a:endParaRPr lang="de-DE" sz="1500" dirty="0">
              <a:solidFill>
                <a:srgbClr val="143C78"/>
              </a:solidFill>
            </a:endParaRPr>
          </a:p>
        </p:txBody>
      </p:sp>
      <p:pic>
        <p:nvPicPr>
          <p:cNvPr id="42" name="Bild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0" y="1168400"/>
            <a:ext cx="5472658" cy="288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4318"/>
            <a:ext cx="8229600" cy="51534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Spanien &amp; spanische Kolonien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Auf Grund von geringem Reformeifer ist Spanien wirtschaftlich, politisch &amp; militärisch schwach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In Spaniens letzten Kolonien in der Karibik (Kuba &amp; Puerto Rico) &amp; im Pazifik (Philippinen) verstärken sich Unabhängigkeitsbestrebungen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In den spanischen Kolonien kommt es zu militärischen Auseinandersetzungen, insb. Kubanischer Unabhängigkeitskrieg (1895-1898)</a:t>
            </a:r>
          </a:p>
          <a:p>
            <a:pPr lvl="1">
              <a:spcAft>
                <a:spcPts val="600"/>
              </a:spcAft>
            </a:pPr>
            <a:endParaRPr lang="de-DE" sz="1600" dirty="0" smtClean="0"/>
          </a:p>
          <a:p>
            <a:pPr lvl="1">
              <a:spcAft>
                <a:spcPts val="600"/>
              </a:spcAft>
            </a:pPr>
            <a:endParaRPr lang="de-DE" sz="1600" dirty="0" smtClean="0"/>
          </a:p>
          <a:p>
            <a:pPr>
              <a:spcAft>
                <a:spcPts val="600"/>
              </a:spcAft>
            </a:pPr>
            <a:r>
              <a:rPr lang="de-DE" dirty="0" smtClean="0"/>
              <a:t>Vereinigte Staaten von Amerika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Wirtschaftliche Interessen in Asien &amp; der Karibik, insb. Kuba (mit bereits hohen US-Investitionen)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Unterstützung für die kubanische Unabhängigkeitsbewegung in weiten Teilen der Bevölkerung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598" y="4008019"/>
            <a:ext cx="861148" cy="42062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598" y="947318"/>
            <a:ext cx="861148" cy="532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ung 25"/>
          <p:cNvGrpSpPr/>
          <p:nvPr/>
        </p:nvGrpSpPr>
        <p:grpSpPr>
          <a:xfrm>
            <a:off x="457199" y="1347610"/>
            <a:ext cx="8340727" cy="4367390"/>
            <a:chOff x="457199" y="1347610"/>
            <a:chExt cx="8340727" cy="4367390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347610"/>
              <a:ext cx="8235216" cy="436739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8" name="Gruppierung 116"/>
            <p:cNvGrpSpPr/>
            <p:nvPr/>
          </p:nvGrpSpPr>
          <p:grpSpPr>
            <a:xfrm>
              <a:off x="1227059" y="3524534"/>
              <a:ext cx="1222425" cy="276999"/>
              <a:chOff x="2955925" y="3556234"/>
              <a:chExt cx="1222425" cy="276999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9"/>
              <p:cNvSpPr txBox="1"/>
              <p:nvPr/>
            </p:nvSpPr>
            <p:spPr>
              <a:xfrm>
                <a:off x="2955925" y="3556234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Manila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9" name="Textfeld 28"/>
            <p:cNvSpPr txBox="1"/>
            <p:nvPr/>
          </p:nvSpPr>
          <p:spPr>
            <a:xfrm>
              <a:off x="3195565" y="358380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Guam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98644" y="3656201"/>
              <a:ext cx="164649" cy="166066"/>
            </a:xfrm>
            <a:prstGeom prst="ellipse">
              <a:avLst/>
            </a:prstGeom>
            <a:noFill/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8046" y="2831332"/>
              <a:ext cx="482754" cy="235798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8916" y="3860801"/>
              <a:ext cx="228754" cy="141529"/>
            </a:xfrm>
            <a:prstGeom prst="rect">
              <a:avLst/>
            </a:prstGeom>
          </p:spPr>
        </p:pic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9484" y="3808172"/>
              <a:ext cx="228754" cy="141529"/>
            </a:xfrm>
            <a:prstGeom prst="rect">
              <a:avLst/>
            </a:prstGeom>
          </p:spPr>
        </p:pic>
        <p:grpSp>
          <p:nvGrpSpPr>
            <p:cNvPr id="34" name="Gruppierung 116"/>
            <p:cNvGrpSpPr/>
            <p:nvPr/>
          </p:nvGrpSpPr>
          <p:grpSpPr>
            <a:xfrm>
              <a:off x="6336242" y="3298337"/>
              <a:ext cx="1222425" cy="276999"/>
              <a:chOff x="2955925" y="3556234"/>
              <a:chExt cx="1222425" cy="27699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2955925" y="3556234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Havanna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116"/>
            <p:cNvGrpSpPr/>
            <p:nvPr/>
          </p:nvGrpSpPr>
          <p:grpSpPr>
            <a:xfrm>
              <a:off x="7590368" y="2839798"/>
              <a:ext cx="1207558" cy="276999"/>
              <a:chOff x="4070350" y="3573166"/>
              <a:chExt cx="1207558" cy="276999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4125383" y="3573166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6" name="Bild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4601" y="3541042"/>
              <a:ext cx="228754" cy="141529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7402951" y="3614302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Puerto Rico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894554" y="3526168"/>
              <a:ext cx="164649" cy="166066"/>
            </a:xfrm>
            <a:prstGeom prst="ellipse">
              <a:avLst/>
            </a:prstGeom>
            <a:noFill/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Prolog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77"/>
          <p:cNvGrpSpPr/>
          <p:nvPr/>
        </p:nvGrpSpPr>
        <p:grpSpPr>
          <a:xfrm>
            <a:off x="3132053" y="2307790"/>
            <a:ext cx="4194505" cy="1084550"/>
            <a:chOff x="2076940" y="-5090735"/>
            <a:chExt cx="4251698" cy="1084550"/>
          </a:xfrm>
        </p:grpSpPr>
        <p:cxnSp>
          <p:nvCxnSpPr>
            <p:cNvPr id="6" name="Gerade Verbindung mit Pfeil 5"/>
            <p:cNvCxnSpPr>
              <a:endCxn id="7" idx="3"/>
            </p:cNvCxnSpPr>
            <p:nvPr/>
          </p:nvCxnSpPr>
          <p:spPr>
            <a:xfrm rot="10800000">
              <a:off x="4934787" y="-4829125"/>
              <a:ext cx="1393851" cy="822940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2076940" y="-5090735"/>
              <a:ext cx="285784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25. Jan. 1898: Die USS Maine wird nach Havanna entsandt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77"/>
          <p:cNvGrpSpPr/>
          <p:nvPr/>
        </p:nvGrpSpPr>
        <p:grpSpPr>
          <a:xfrm>
            <a:off x="3767935" y="3526167"/>
            <a:ext cx="3635018" cy="672444"/>
            <a:chOff x="5007180" y="-3178998"/>
            <a:chExt cx="3684583" cy="672444"/>
          </a:xfrm>
        </p:grpSpPr>
        <p:cxnSp>
          <p:nvCxnSpPr>
            <p:cNvPr id="10" name="Gerade Verbindung mit Pfeil 9"/>
            <p:cNvCxnSpPr>
              <a:endCxn id="11" idx="3"/>
            </p:cNvCxnSpPr>
            <p:nvPr/>
          </p:nvCxnSpPr>
          <p:spPr>
            <a:xfrm rot="10800000" flipV="1">
              <a:off x="7349824" y="-3178998"/>
              <a:ext cx="1341939" cy="41083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5007180" y="-3029774"/>
              <a:ext cx="234264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15. Feb. 1898: USS Maine sinkt nach Explosion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" name="Gruppierung 77"/>
          <p:cNvGrpSpPr/>
          <p:nvPr/>
        </p:nvGrpSpPr>
        <p:grpSpPr>
          <a:xfrm>
            <a:off x="6079066" y="1119201"/>
            <a:ext cx="2819402" cy="1745996"/>
            <a:chOff x="2076940" y="-5090735"/>
            <a:chExt cx="2857846" cy="1745996"/>
          </a:xfrm>
        </p:grpSpPr>
        <p:cxnSp>
          <p:nvCxnSpPr>
            <p:cNvPr id="13" name="Gerade Verbindung mit Pfeil 12"/>
            <p:cNvCxnSpPr>
              <a:stCxn id="14" idx="2"/>
            </p:cNvCxnSpPr>
            <p:nvPr/>
          </p:nvCxnSpPr>
          <p:spPr>
            <a:xfrm rot="16200000" flipH="1">
              <a:off x="3114639" y="-3960847"/>
              <a:ext cx="1007333" cy="22488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2076940" y="-5090735"/>
              <a:ext cx="285784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19. Apr. 1898: Kongress-Resolution fordert Unabhängigkeit Kubas &amp; autorisiert militärische Maßnahmen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" name="Gruppierung 77"/>
          <p:cNvGrpSpPr/>
          <p:nvPr/>
        </p:nvGrpSpPr>
        <p:grpSpPr>
          <a:xfrm>
            <a:off x="6040966" y="4263355"/>
            <a:ext cx="2819402" cy="934136"/>
            <a:chOff x="2125304" y="-5910570"/>
            <a:chExt cx="2857846" cy="934136"/>
          </a:xfrm>
        </p:grpSpPr>
        <p:cxnSp>
          <p:nvCxnSpPr>
            <p:cNvPr id="16" name="Gerade Verbindung mit Pfeil 15"/>
            <p:cNvCxnSpPr>
              <a:endCxn id="17" idx="0"/>
            </p:cNvCxnSpPr>
            <p:nvPr/>
          </p:nvCxnSpPr>
          <p:spPr>
            <a:xfrm rot="10800000" flipV="1">
              <a:off x="3554227" y="-5910570"/>
              <a:ext cx="915157" cy="41091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2125304" y="-5499654"/>
              <a:ext cx="285784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Apr. 1898: Spanien erklärt den USA den Krieg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24" name="Bild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54" y="1099816"/>
            <a:ext cx="2679700" cy="1995316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46" name="Gerade Verbindung mit Pfeil 45"/>
          <p:cNvCxnSpPr/>
          <p:nvPr/>
        </p:nvCxnSpPr>
        <p:spPr>
          <a:xfrm rot="5400000">
            <a:off x="7547677" y="3116659"/>
            <a:ext cx="246407" cy="20335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Bild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076" y="4263355"/>
            <a:ext cx="2535680" cy="199684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ung 25"/>
          <p:cNvGrpSpPr/>
          <p:nvPr/>
        </p:nvGrpSpPr>
        <p:grpSpPr>
          <a:xfrm>
            <a:off x="457200" y="1284624"/>
            <a:ext cx="8234246" cy="4366875"/>
            <a:chOff x="457200" y="1284624"/>
            <a:chExt cx="8234246" cy="4366875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200" y="1284624"/>
              <a:ext cx="8234246" cy="436687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8" name="Gruppierung 116"/>
            <p:cNvGrpSpPr/>
            <p:nvPr/>
          </p:nvGrpSpPr>
          <p:grpSpPr>
            <a:xfrm>
              <a:off x="2569079" y="3130600"/>
              <a:ext cx="1222425" cy="276999"/>
              <a:chOff x="4070350" y="3556234"/>
              <a:chExt cx="1222425" cy="27699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140250" y="3556234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Manila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5133819" y="3224600"/>
              <a:ext cx="343056" cy="369699"/>
            </a:xfrm>
            <a:prstGeom prst="ellipse">
              <a:avLst/>
            </a:prstGeom>
            <a:noFill/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438775" y="3269099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Guam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179" y="3594299"/>
              <a:ext cx="368563" cy="228028"/>
            </a:xfrm>
            <a:prstGeom prst="rect">
              <a:avLst/>
            </a:prstGeom>
          </p:spPr>
        </p:pic>
        <p:pic>
          <p:nvPicPr>
            <p:cNvPr id="32" name="Bild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4175" y="3571498"/>
              <a:ext cx="368563" cy="22802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Pazifik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77"/>
          <p:cNvGrpSpPr/>
          <p:nvPr/>
        </p:nvGrpSpPr>
        <p:grpSpPr>
          <a:xfrm>
            <a:off x="228599" y="1001272"/>
            <a:ext cx="2819400" cy="2281728"/>
            <a:chOff x="2076940" y="-5090735"/>
            <a:chExt cx="2857846" cy="2281728"/>
          </a:xfrm>
        </p:grpSpPr>
        <p:cxnSp>
          <p:nvCxnSpPr>
            <p:cNvPr id="6" name="Gerade Verbindung mit Pfeil 5"/>
            <p:cNvCxnSpPr>
              <a:stCxn id="7" idx="2"/>
            </p:cNvCxnSpPr>
            <p:nvPr/>
          </p:nvCxnSpPr>
          <p:spPr>
            <a:xfrm rot="16200000" flipH="1">
              <a:off x="3188452" y="-4034660"/>
              <a:ext cx="1543064" cy="908241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2076940" y="-5090735"/>
              <a:ext cx="285784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01. Mai 1898: US-Geschwader besiegt die spanische Pazifikflotte in der Schlacht in der Manila-Bucht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77"/>
          <p:cNvGrpSpPr/>
          <p:nvPr/>
        </p:nvGrpSpPr>
        <p:grpSpPr>
          <a:xfrm>
            <a:off x="2709107" y="3352147"/>
            <a:ext cx="6210352" cy="1145631"/>
            <a:chOff x="1548646" y="-6517999"/>
            <a:chExt cx="4402172" cy="1145631"/>
          </a:xfrm>
        </p:grpSpPr>
        <p:cxnSp>
          <p:nvCxnSpPr>
            <p:cNvPr id="10" name="Gerade Verbindung mit Pfeil 9"/>
            <p:cNvCxnSpPr>
              <a:endCxn id="11" idx="1"/>
            </p:cNvCxnSpPr>
            <p:nvPr/>
          </p:nvCxnSpPr>
          <p:spPr>
            <a:xfrm>
              <a:off x="1548646" y="-6517999"/>
              <a:ext cx="767251" cy="884021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2315897" y="-5895588"/>
              <a:ext cx="3634921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13. Aug. 1898: US-Kräfte siegen in der Schlacht von Manila &amp; die spanischen Truppen kapitulieren mit allen Ehren am nächsten Tag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8" name="Gruppierung 77"/>
          <p:cNvGrpSpPr/>
          <p:nvPr/>
        </p:nvGrpSpPr>
        <p:grpSpPr>
          <a:xfrm>
            <a:off x="703259" y="3546098"/>
            <a:ext cx="5019677" cy="2640866"/>
            <a:chOff x="1939561" y="-6992937"/>
            <a:chExt cx="2857846" cy="2640866"/>
          </a:xfrm>
        </p:grpSpPr>
        <p:cxnSp>
          <p:nvCxnSpPr>
            <p:cNvPr id="13" name="Gerade Verbindung mit Pfeil 12"/>
            <p:cNvCxnSpPr>
              <a:endCxn id="14" idx="0"/>
            </p:cNvCxnSpPr>
            <p:nvPr/>
          </p:nvCxnSpPr>
          <p:spPr>
            <a:xfrm rot="16200000" flipH="1">
              <a:off x="2234054" y="-6225165"/>
              <a:ext cx="1902202" cy="366658"/>
            </a:xfrm>
            <a:prstGeom prst="straightConnector1">
              <a:avLst/>
            </a:prstGeom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1939561" y="-5090735"/>
              <a:ext cx="285784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Juni – Aug. 1898: Deutsches Reich entsendet zur Abschreckung der USA ein Kreuzergeschwader nach Manila &amp; es kommt zum Manila-Zwischenfall der für diplomatische Verstimmungen sorgt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2" name="Gruppierung 77"/>
          <p:cNvGrpSpPr/>
          <p:nvPr/>
        </p:nvGrpSpPr>
        <p:grpSpPr>
          <a:xfrm>
            <a:off x="5564040" y="2260287"/>
            <a:ext cx="3355420" cy="1071112"/>
            <a:chOff x="1533612" y="-5090735"/>
            <a:chExt cx="3401174" cy="1909573"/>
          </a:xfrm>
        </p:grpSpPr>
        <p:cxnSp>
          <p:nvCxnSpPr>
            <p:cNvPr id="23" name="Gerade Verbindung mit Pfeil 22"/>
            <p:cNvCxnSpPr>
              <a:stCxn id="25" idx="2"/>
            </p:cNvCxnSpPr>
            <p:nvPr/>
          </p:nvCxnSpPr>
          <p:spPr>
            <a:xfrm rot="5400000">
              <a:off x="2031349" y="-4655676"/>
              <a:ext cx="976777" cy="197225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2076940" y="-5090735"/>
              <a:ext cx="2857846" cy="93279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20. – 21. Juni 1898: US-Verband besetzt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Guam</a:t>
              </a:r>
              <a:r>
                <a:rPr lang="de-DE" sz="1400" dirty="0" smtClean="0">
                  <a:solidFill>
                    <a:srgbClr val="143C78"/>
                  </a:solidFill>
                </a:rPr>
                <a:t> ohne Blutvergießen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40" name="Bild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99" y="1128379"/>
            <a:ext cx="2533424" cy="195142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4563071"/>
            <a:ext cx="2414264" cy="1623894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49" name="Gruppierung 48"/>
          <p:cNvGrpSpPr/>
          <p:nvPr/>
        </p:nvGrpSpPr>
        <p:grpSpPr>
          <a:xfrm>
            <a:off x="228599" y="3884524"/>
            <a:ext cx="2340480" cy="1367718"/>
            <a:chOff x="228599" y="3884524"/>
            <a:chExt cx="2340480" cy="1367718"/>
          </a:xfrm>
        </p:grpSpPr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599" y="3884524"/>
              <a:ext cx="2340480" cy="1367718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999" y="3909924"/>
              <a:ext cx="825501" cy="4953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ung 49"/>
          <p:cNvGrpSpPr/>
          <p:nvPr/>
        </p:nvGrpSpPr>
        <p:grpSpPr>
          <a:xfrm>
            <a:off x="457198" y="1377950"/>
            <a:ext cx="8225903" cy="4362450"/>
            <a:chOff x="457198" y="1377950"/>
            <a:chExt cx="8225903" cy="4362450"/>
          </a:xfrm>
        </p:grpSpPr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377950"/>
              <a:ext cx="8225903" cy="436245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52" name="Gruppierung 116"/>
            <p:cNvGrpSpPr/>
            <p:nvPr/>
          </p:nvGrpSpPr>
          <p:grpSpPr>
            <a:xfrm>
              <a:off x="2407154" y="2790101"/>
              <a:ext cx="1222425" cy="276999"/>
              <a:chOff x="2955925" y="3556234"/>
              <a:chExt cx="1222425" cy="276999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2955925" y="3556234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Havanna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53" name="Gruppierung 116"/>
            <p:cNvGrpSpPr/>
            <p:nvPr/>
          </p:nvGrpSpPr>
          <p:grpSpPr>
            <a:xfrm>
              <a:off x="3699378" y="3609201"/>
              <a:ext cx="1517701" cy="276999"/>
              <a:chOff x="2660649" y="3575234"/>
              <a:chExt cx="1517701" cy="27699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2660649" y="3575234"/>
                <a:ext cx="145999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Santiago de Cuba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54" name="Textfeld 53"/>
            <p:cNvSpPr txBox="1"/>
            <p:nvPr/>
          </p:nvSpPr>
          <p:spPr>
            <a:xfrm>
              <a:off x="3893054" y="31191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Kuba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7038975" y="4241800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Puerto Rico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8879" y="1686904"/>
              <a:ext cx="482754" cy="235798"/>
            </a:xfrm>
            <a:prstGeom prst="rect">
              <a:avLst/>
            </a:prstGeom>
          </p:spPr>
        </p:pic>
        <p:pic>
          <p:nvPicPr>
            <p:cNvPr id="57" name="Bild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9956" y="3041071"/>
              <a:ext cx="228754" cy="141529"/>
            </a:xfrm>
            <a:prstGeom prst="rect">
              <a:avLst/>
            </a:prstGeom>
          </p:spPr>
        </p:pic>
        <p:pic>
          <p:nvPicPr>
            <p:cNvPr id="58" name="Bild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625" y="3396099"/>
              <a:ext cx="228754" cy="141529"/>
            </a:xfrm>
            <a:prstGeom prst="rect">
              <a:avLst/>
            </a:prstGeom>
          </p:spPr>
        </p:pic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1100" y="4165600"/>
              <a:ext cx="177800" cy="110004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Karibik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2" name="Gruppierung 77"/>
          <p:cNvGrpSpPr/>
          <p:nvPr/>
        </p:nvGrpSpPr>
        <p:grpSpPr>
          <a:xfrm>
            <a:off x="151056" y="3201985"/>
            <a:ext cx="4894526" cy="523220"/>
            <a:chOff x="2076939" y="-5090735"/>
            <a:chExt cx="4961265" cy="523220"/>
          </a:xfrm>
        </p:grpSpPr>
        <p:cxnSp>
          <p:nvCxnSpPr>
            <p:cNvPr id="20" name="Gerade Verbindung mit Pfeil 19"/>
            <p:cNvCxnSpPr>
              <a:endCxn id="21" idx="3"/>
            </p:cNvCxnSpPr>
            <p:nvPr/>
          </p:nvCxnSpPr>
          <p:spPr>
            <a:xfrm rot="10800000">
              <a:off x="5324863" y="-4829125"/>
              <a:ext cx="1713341" cy="240484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2076939" y="-5090735"/>
              <a:ext cx="324792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01. Juli 1898: US-Truppen siegen in den Schlachten von San Juan Hill &amp; El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Caney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2" name="Gruppierung 77"/>
          <p:cNvGrpSpPr/>
          <p:nvPr/>
        </p:nvGrpSpPr>
        <p:grpSpPr>
          <a:xfrm>
            <a:off x="5264367" y="3832756"/>
            <a:ext cx="3184308" cy="1555704"/>
            <a:chOff x="3103926" y="-5519164"/>
            <a:chExt cx="3227728" cy="1555704"/>
          </a:xfrm>
        </p:grpSpPr>
        <p:cxnSp>
          <p:nvCxnSpPr>
            <p:cNvPr id="24" name="Gerade Verbindung mit Pfeil 23"/>
            <p:cNvCxnSpPr>
              <a:endCxn id="26" idx="0"/>
            </p:cNvCxnSpPr>
            <p:nvPr/>
          </p:nvCxnSpPr>
          <p:spPr>
            <a:xfrm>
              <a:off x="3103926" y="-5519164"/>
              <a:ext cx="1798805" cy="817040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3473808" y="-4702124"/>
              <a:ext cx="285784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03. Juli 1898: US-Marine besiegt die spanische Atlantikflotte in der Schlacht von Santiago de Cuba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7" name="Gruppierung 77"/>
          <p:cNvGrpSpPr/>
          <p:nvPr/>
        </p:nvGrpSpPr>
        <p:grpSpPr>
          <a:xfrm>
            <a:off x="611958" y="1661092"/>
            <a:ext cx="4757980" cy="2103091"/>
            <a:chOff x="2066457" y="-6994447"/>
            <a:chExt cx="4822857" cy="2103091"/>
          </a:xfrm>
        </p:grpSpPr>
        <p:cxnSp>
          <p:nvCxnSpPr>
            <p:cNvPr id="28" name="Gerade Verbindung mit Pfeil 27"/>
            <p:cNvCxnSpPr>
              <a:endCxn id="29" idx="3"/>
            </p:cNvCxnSpPr>
            <p:nvPr/>
          </p:nvCxnSpPr>
          <p:spPr>
            <a:xfrm rot="16200000" flipV="1">
              <a:off x="5163903" y="-6616766"/>
              <a:ext cx="1841481" cy="1609340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2066457" y="-6994447"/>
              <a:ext cx="321351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06. – 10. Juni 1898: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US-Marines</a:t>
              </a:r>
              <a:r>
                <a:rPr lang="de-DE" sz="1400" dirty="0" smtClean="0">
                  <a:solidFill>
                    <a:srgbClr val="143C78"/>
                  </a:solidFill>
                </a:rPr>
                <a:t> erobern den Hafen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Guantanamo</a:t>
              </a:r>
              <a:r>
                <a:rPr lang="de-DE" sz="1400" dirty="0" smtClean="0">
                  <a:solidFill>
                    <a:srgbClr val="143C78"/>
                  </a:solidFill>
                </a:rPr>
                <a:t> Bay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0" name="Gruppierung 77"/>
          <p:cNvGrpSpPr/>
          <p:nvPr/>
        </p:nvGrpSpPr>
        <p:grpSpPr>
          <a:xfrm>
            <a:off x="2726005" y="3832756"/>
            <a:ext cx="2332274" cy="1301490"/>
            <a:chOff x="1599271" y="-5163477"/>
            <a:chExt cx="2364076" cy="1301490"/>
          </a:xfrm>
        </p:grpSpPr>
        <p:cxnSp>
          <p:nvCxnSpPr>
            <p:cNvPr id="31" name="Gerade Verbindung mit Pfeil 30"/>
            <p:cNvCxnSpPr>
              <a:endCxn id="32" idx="0"/>
            </p:cNvCxnSpPr>
            <p:nvPr/>
          </p:nvCxnSpPr>
          <p:spPr>
            <a:xfrm rot="10800000" flipV="1">
              <a:off x="2749480" y="-5163477"/>
              <a:ext cx="1213867" cy="778270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1599271" y="-4385207"/>
              <a:ext cx="230041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Ab 02. Juli 1898: Belagerung von Santiago de Cuba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3" name="Gruppierung 77"/>
          <p:cNvGrpSpPr/>
          <p:nvPr/>
        </p:nvGrpSpPr>
        <p:grpSpPr>
          <a:xfrm>
            <a:off x="151056" y="2330804"/>
            <a:ext cx="5113312" cy="1448698"/>
            <a:chOff x="2076940" y="-5090735"/>
            <a:chExt cx="5183035" cy="1448698"/>
          </a:xfrm>
        </p:grpSpPr>
        <p:cxnSp>
          <p:nvCxnSpPr>
            <p:cNvPr id="34" name="Gerade Verbindung mit Pfeil 33"/>
            <p:cNvCxnSpPr>
              <a:endCxn id="35" idx="3"/>
            </p:cNvCxnSpPr>
            <p:nvPr/>
          </p:nvCxnSpPr>
          <p:spPr>
            <a:xfrm rot="10800000">
              <a:off x="4934787" y="-4829124"/>
              <a:ext cx="2325188" cy="118708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2076940" y="-5090735"/>
              <a:ext cx="285784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22. – 24. Juni: US-Truppen landen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Daiquiri</a:t>
              </a:r>
              <a:r>
                <a:rPr lang="de-DE" sz="1400" dirty="0" smtClean="0">
                  <a:solidFill>
                    <a:srgbClr val="143C78"/>
                  </a:solidFill>
                </a:rPr>
                <a:t> &amp;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Siboney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6" name="Gruppierung 77"/>
          <p:cNvGrpSpPr/>
          <p:nvPr/>
        </p:nvGrpSpPr>
        <p:grpSpPr>
          <a:xfrm>
            <a:off x="3441702" y="948240"/>
            <a:ext cx="4089398" cy="3119155"/>
            <a:chOff x="-562059" y="-5810014"/>
            <a:chExt cx="4145161" cy="3119155"/>
          </a:xfrm>
        </p:grpSpPr>
        <p:cxnSp>
          <p:nvCxnSpPr>
            <p:cNvPr id="37" name="Gerade Verbindung mit Pfeil 36"/>
            <p:cNvCxnSpPr>
              <a:stCxn id="38" idx="2"/>
            </p:cNvCxnSpPr>
            <p:nvPr/>
          </p:nvCxnSpPr>
          <p:spPr>
            <a:xfrm rot="16200000" flipH="1">
              <a:off x="1078557" y="-5195404"/>
              <a:ext cx="2595936" cy="2413154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-562059" y="-5810014"/>
              <a:ext cx="3464011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08. Mai – 13. Aug. 1898: US-Operationen gegen spanische Verbände auf Puerto Rico 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9" name="Gruppierung 77"/>
          <p:cNvGrpSpPr/>
          <p:nvPr/>
        </p:nvGrpSpPr>
        <p:grpSpPr>
          <a:xfrm>
            <a:off x="6210300" y="1553370"/>
            <a:ext cx="2784726" cy="2514025"/>
            <a:chOff x="7908487" y="-6364545"/>
            <a:chExt cx="2822697" cy="2514025"/>
          </a:xfrm>
        </p:grpSpPr>
        <p:cxnSp>
          <p:nvCxnSpPr>
            <p:cNvPr id="40" name="Gerade Verbindung mit Pfeil 39"/>
            <p:cNvCxnSpPr>
              <a:stCxn id="41" idx="2"/>
            </p:cNvCxnSpPr>
            <p:nvPr/>
          </p:nvCxnSpPr>
          <p:spPr>
            <a:xfrm rot="16200000" flipH="1">
              <a:off x="8562371" y="-4652974"/>
              <a:ext cx="1559919" cy="4498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>
              <a:off x="7908487" y="-6364545"/>
              <a:ext cx="2822697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08. Mai – 13. Aug. 1898: Spanische Truppen können sich gegen US-Kräfte behaupten, so dass es zu keiner Entscheidung kommt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3521579" y="5578960"/>
            <a:ext cx="5465496" cy="523220"/>
          </a:xfrm>
          <a:prstGeom prst="rect">
            <a:avLst/>
          </a:prstGeom>
          <a:solidFill>
            <a:srgbClr val="404040">
              <a:alpha val="83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12. Aug. 1898: Kriegsende mit der Unterzeichnung des Friedensprotokolls in Washington (Friedensvertrag am 10. Dez. in Paris)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80" name="Bild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56" y="3886200"/>
            <a:ext cx="2279806" cy="197880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Folgen: Friedensvertrag von Paris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347610"/>
            <a:ext cx="8235216" cy="436739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" name="Gruppierung 116"/>
          <p:cNvGrpSpPr/>
          <p:nvPr/>
        </p:nvGrpSpPr>
        <p:grpSpPr>
          <a:xfrm>
            <a:off x="1227059" y="3524534"/>
            <a:ext cx="1222425" cy="276999"/>
            <a:chOff x="2955925" y="3556234"/>
            <a:chExt cx="1222425" cy="276999"/>
          </a:xfrm>
        </p:grpSpPr>
        <p:sp>
          <p:nvSpPr>
            <p:cNvPr id="9" name="Oval 8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955925" y="35562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Manila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195565" y="3583802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err="1" smtClean="0">
                <a:solidFill>
                  <a:srgbClr val="143C78"/>
                </a:solidFill>
              </a:rPr>
              <a:t>Guam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98644" y="3656201"/>
            <a:ext cx="164649" cy="166066"/>
          </a:xfrm>
          <a:prstGeom prst="ellipse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46" y="2831332"/>
            <a:ext cx="482754" cy="235798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16" y="3860801"/>
            <a:ext cx="228754" cy="141529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484" y="3808172"/>
            <a:ext cx="228754" cy="141529"/>
          </a:xfrm>
          <a:prstGeom prst="rect">
            <a:avLst/>
          </a:prstGeom>
        </p:spPr>
      </p:pic>
      <p:grpSp>
        <p:nvGrpSpPr>
          <p:cNvPr id="16" name="Gruppierung 116"/>
          <p:cNvGrpSpPr/>
          <p:nvPr/>
        </p:nvGrpSpPr>
        <p:grpSpPr>
          <a:xfrm>
            <a:off x="6336242" y="3298337"/>
            <a:ext cx="1222425" cy="276999"/>
            <a:chOff x="2955925" y="3556234"/>
            <a:chExt cx="1222425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955925" y="35562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Havanna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9" name="Gruppierung 116"/>
          <p:cNvGrpSpPr/>
          <p:nvPr/>
        </p:nvGrpSpPr>
        <p:grpSpPr>
          <a:xfrm>
            <a:off x="7590368" y="2839798"/>
            <a:ext cx="1207558" cy="276999"/>
            <a:chOff x="4070350" y="3573166"/>
            <a:chExt cx="1207558" cy="276999"/>
          </a:xfrm>
        </p:grpSpPr>
        <p:sp>
          <p:nvSpPr>
            <p:cNvPr id="20" name="Oval 1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25383" y="3573166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22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601" y="3541042"/>
            <a:ext cx="228754" cy="141529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402951" y="3614302"/>
            <a:ext cx="11525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Puerto Rico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894554" y="3526168"/>
            <a:ext cx="164649" cy="166066"/>
          </a:xfrm>
          <a:prstGeom prst="ellipse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384" y="3801533"/>
            <a:ext cx="303348" cy="14816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16" y="3854162"/>
            <a:ext cx="303348" cy="14816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394" y="3547818"/>
            <a:ext cx="303348" cy="148168"/>
          </a:xfrm>
          <a:prstGeom prst="rect">
            <a:avLst/>
          </a:prstGeom>
        </p:spPr>
      </p:pic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630165" y="1527759"/>
            <a:ext cx="4876800" cy="1211682"/>
          </a:xfrm>
          <a:solidFill>
            <a:srgbClr val="FFFFFF">
              <a:alpha val="75000"/>
            </a:srgbClr>
          </a:solidFill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Spanien tritt die Philippinen (für $ 20 Mio. ), </a:t>
            </a:r>
            <a:r>
              <a:rPr lang="de-DE" dirty="0" err="1" smtClean="0"/>
              <a:t>Guam</a:t>
            </a:r>
            <a:r>
              <a:rPr lang="de-DE" dirty="0" smtClean="0"/>
              <a:t>, Puerto Rico &amp; weitere Inseln an die USA ab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Spanien gibt Hoheitsansprüche </a:t>
            </a:r>
            <a:r>
              <a:rPr lang="de-DE" dirty="0" err="1" smtClean="0"/>
              <a:t>bezgl</a:t>
            </a:r>
            <a:r>
              <a:rPr lang="de-DE" dirty="0" smtClean="0"/>
              <a:t>. Kuba auf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Folgen: Beteiligte Staaten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11256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Endgültiger Untergang des spanischen Weltreichs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Gesellschaftliche &amp; politische Neuorientierung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83130"/>
            <a:ext cx="2304647" cy="112568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911" y="972718"/>
            <a:ext cx="1819460" cy="112568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969" y="3561219"/>
            <a:ext cx="1422402" cy="66002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272045"/>
            <a:ext cx="787402" cy="524934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4944769"/>
            <a:ext cx="2251378" cy="112568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2" y="4409616"/>
            <a:ext cx="611050" cy="298463"/>
          </a:xfrm>
          <a:prstGeom prst="rect">
            <a:avLst/>
          </a:prstGeom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457200" y="3561219"/>
            <a:ext cx="6752800" cy="123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Kuba wird unabhängig &amp; 1902 zur Republik mit eingeschränkter Souveränität unter US-Vorherrschaft (Platt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Amendment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1901)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Puerto Rico wird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US-Überseegebeit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761846" y="2283130"/>
            <a:ext cx="5754525" cy="11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USA werden zu einer kolonialen / imperialistischen Macht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Verstärkung wirtschaftliche US-Expansion nach Asien &amp; in die Karibik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2708577" y="4944769"/>
            <a:ext cx="5978223" cy="11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Philippinen sind bis zur Unabhängigkeit 1946 US-Überseegebiet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Macintosh PowerPoint</Application>
  <PresentationFormat>Bildschirmpräsentation (4:3)</PresentationFormat>
  <Paragraphs>81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Spanisch-Amerikanischer Krieg (1898)</vt:lpstr>
      <vt:lpstr>Überblick</vt:lpstr>
      <vt:lpstr>Hintergrund</vt:lpstr>
      <vt:lpstr>Verlauf: Prolog</vt:lpstr>
      <vt:lpstr>Verlauf: Pazifik</vt:lpstr>
      <vt:lpstr>Verlauf: Karibik</vt:lpstr>
      <vt:lpstr>Folgen: Friedensvertrag von Paris</vt:lpstr>
      <vt:lpstr>Folgen: Beteiligte Staaten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281</cp:revision>
  <dcterms:created xsi:type="dcterms:W3CDTF">2015-02-24T23:47:47Z</dcterms:created>
  <dcterms:modified xsi:type="dcterms:W3CDTF">2015-02-24T23:51:09Z</dcterms:modified>
</cp:coreProperties>
</file>